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10"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Hoskins" initials="KH" lastIdx="56" clrIdx="0"/>
  <p:cmAuthor id="2" name="Christine Feltes" initials="CF" lastIdx="4" clrIdx="1"/>
  <p:cmAuthor id="3" name="Brooke Ballance" initials="BB" lastIdx="1" clrIdx="2"/>
  <p:cmAuthor id="4" name="Julie Miller" initials="JM" lastIdx="3" clrIdx="3">
    <p:extLst>
      <p:ext uri="{19B8F6BF-5375-455C-9EA6-DF929625EA0E}">
        <p15:presenceInfo xmlns:p15="http://schemas.microsoft.com/office/powerpoint/2012/main" userId="S-1-5-21-2090673672-217586585-518595180-1221" providerId="AD"/>
      </p:ext>
    </p:extLst>
  </p:cmAuthor>
  <p:cmAuthor id="5" name="Laura Vanlaningham" initials="LV" lastIdx="34" clrIdx="4">
    <p:extLst>
      <p:ext uri="{19B8F6BF-5375-455C-9EA6-DF929625EA0E}">
        <p15:presenceInfo xmlns:p15="http://schemas.microsoft.com/office/powerpoint/2012/main" userId="S-1-5-21-2090673672-217586585-518595180-87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68B"/>
    <a:srgbClr val="C5C9DA"/>
    <a:srgbClr val="6578AE"/>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93" autoAdjust="0"/>
    <p:restoredTop sz="81696" autoAdjust="0"/>
  </p:normalViewPr>
  <p:slideViewPr>
    <p:cSldViewPr snapToGrid="0" snapToObjects="1">
      <p:cViewPr varScale="1">
        <p:scale>
          <a:sx n="94" d="100"/>
          <a:sy n="94" d="100"/>
        </p:scale>
        <p:origin x="26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4" d="100"/>
          <a:sy n="114" d="100"/>
        </p:scale>
        <p:origin x="241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925F050-6007-FB43-A39C-0921DE0DF131}" type="datetimeFigureOut">
              <a:rPr lang="en-US" smtClean="0"/>
              <a:t>1/24/2020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2396DB-E290-5E48-AA77-6CE95891D2CF}" type="slidenum">
              <a:rPr lang="en-US" smtClean="0"/>
              <a:t>‹#›</a:t>
            </a:fld>
            <a:endParaRPr lang="en-US"/>
          </a:p>
        </p:txBody>
      </p:sp>
    </p:spTree>
    <p:extLst>
      <p:ext uri="{BB962C8B-B14F-4D97-AF65-F5344CB8AC3E}">
        <p14:creationId xmlns:p14="http://schemas.microsoft.com/office/powerpoint/2010/main" val="30469518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Protecting your income with disability Income insurance from Illinois Mutual is simple as 1-2-3. </a:t>
            </a:r>
          </a:p>
          <a:p>
            <a:endParaRPr lang="en-US" dirty="0"/>
          </a:p>
          <a:p>
            <a:r>
              <a:rPr lang="en-US" dirty="0"/>
              <a:t>In this brief presentation you’ll learn some surprising facts about disabilities, important benefits that disability income insurance can offer you and the 3 simple questions to answer to help design a DI plan that’s right for your needs. </a:t>
            </a:r>
          </a:p>
        </p:txBody>
      </p:sp>
      <p:sp>
        <p:nvSpPr>
          <p:cNvPr id="4" name="Slide Number Placeholder 3"/>
          <p:cNvSpPr>
            <a:spLocks noGrp="1"/>
          </p:cNvSpPr>
          <p:nvPr>
            <p:ph type="sldNum" sz="quarter" idx="5"/>
          </p:nvPr>
        </p:nvSpPr>
        <p:spPr/>
        <p:txBody>
          <a:bodyPr/>
          <a:lstStyle/>
          <a:p>
            <a:fld id="{5E2396DB-E290-5E48-AA77-6CE95891D2CF}" type="slidenum">
              <a:rPr lang="en-US" smtClean="0"/>
              <a:t>1</a:t>
            </a:fld>
            <a:endParaRPr lang="en-US"/>
          </a:p>
        </p:txBody>
      </p:sp>
    </p:spTree>
    <p:extLst>
      <p:ext uri="{BB962C8B-B14F-4D97-AF65-F5344CB8AC3E}">
        <p14:creationId xmlns:p14="http://schemas.microsoft.com/office/powerpoint/2010/main" val="170894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What if I need more DI coverage in the future as my needs change? </a:t>
            </a:r>
            <a:endParaRPr lang="en-US" b="1" dirty="0"/>
          </a:p>
          <a:p>
            <a:r>
              <a:rPr lang="en-US" b="0" dirty="0"/>
              <a:t>The</a:t>
            </a:r>
            <a:r>
              <a:rPr lang="en-US" b="0" baseline="0" dirty="0"/>
              <a:t> simple solution is the Guaranteed Insurability Option Rider. </a:t>
            </a:r>
            <a:endParaRPr lang="en-US" dirty="0"/>
          </a:p>
          <a:p>
            <a:endParaRPr lang="en-US" dirty="0"/>
          </a:p>
          <a:p>
            <a:r>
              <a:rPr lang="en-US" strike="noStrike" dirty="0"/>
              <a:t>It offers </a:t>
            </a:r>
            <a:r>
              <a:rPr lang="en-US" dirty="0"/>
              <a:t>you opportunities to purchase more coverage without additional medical underwriting! </a:t>
            </a:r>
            <a:endParaRPr lang="en-US" b="1" dirty="0"/>
          </a:p>
          <a:p>
            <a:endParaRPr lang="en-US" b="1" dirty="0"/>
          </a:p>
          <a:p>
            <a:r>
              <a:rPr lang="en-US" b="0" dirty="0"/>
              <a:t>Here’s how it works: </a:t>
            </a:r>
          </a:p>
          <a:p>
            <a:r>
              <a:rPr lang="en-US" b="0" dirty="0"/>
              <a:t>It allows you to get affordable coverage that you need now and includes</a:t>
            </a:r>
            <a:r>
              <a:rPr lang="en-US" b="0" baseline="0" dirty="0"/>
              <a:t> the option to increase coverage in the future as needed. </a:t>
            </a:r>
            <a:endParaRPr lang="en-US" b="1" dirty="0"/>
          </a:p>
          <a:p>
            <a:r>
              <a:rPr lang="en-US" dirty="0"/>
              <a:t>The GIO Rider provides up to 5 opportunities after the policy effective date every 24 months (or after a qualifying life event**), prior to age 55, to purchase future base benefits without medical evidence of good health, (subject to policy provisions). </a:t>
            </a:r>
            <a:endParaRPr lang="en-US" b="1" dirty="0"/>
          </a:p>
        </p:txBody>
      </p:sp>
      <p:sp>
        <p:nvSpPr>
          <p:cNvPr id="4" name="Slide Number Placeholder 3"/>
          <p:cNvSpPr>
            <a:spLocks noGrp="1"/>
          </p:cNvSpPr>
          <p:nvPr>
            <p:ph type="sldNum" sz="quarter" idx="5"/>
          </p:nvPr>
        </p:nvSpPr>
        <p:spPr/>
        <p:txBody>
          <a:bodyPr/>
          <a:lstStyle/>
          <a:p>
            <a:fld id="{5E2396DB-E290-5E48-AA77-6CE95891D2CF}" type="slidenum">
              <a:rPr lang="en-US" smtClean="0"/>
              <a:t>10</a:t>
            </a:fld>
            <a:endParaRPr lang="en-US"/>
          </a:p>
        </p:txBody>
      </p:sp>
    </p:spTree>
    <p:extLst>
      <p:ext uri="{BB962C8B-B14F-4D97-AF65-F5344CB8AC3E}">
        <p14:creationId xmlns:p14="http://schemas.microsoft.com/office/powerpoint/2010/main" val="4187744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To demonstrate the value of DI</a:t>
            </a:r>
            <a:r>
              <a:rPr lang="en-US" b="0" dirty="0"/>
              <a:t>, the Job A-Job B example can add context and </a:t>
            </a:r>
            <a:r>
              <a:rPr lang="en-US" b="0" baseline="0" dirty="0"/>
              <a:t>perspective to any DI sales pitch.</a:t>
            </a:r>
            <a:endParaRPr lang="en-US" b="1" dirty="0"/>
          </a:p>
          <a:p>
            <a:endParaRPr lang="en-US" dirty="0"/>
          </a:p>
          <a:p>
            <a:r>
              <a:rPr lang="en-US" b="1" dirty="0"/>
              <a:t>Consider this example:</a:t>
            </a:r>
          </a:p>
          <a:p>
            <a:endParaRPr lang="en-US" dirty="0"/>
          </a:p>
          <a:p>
            <a:r>
              <a:rPr lang="en-US" dirty="0"/>
              <a:t>You have an opportunity to choose between</a:t>
            </a:r>
            <a:r>
              <a:rPr lang="en-US" baseline="0" dirty="0"/>
              <a:t> </a:t>
            </a:r>
            <a:r>
              <a:rPr lang="en-US" dirty="0"/>
              <a:t>two jobs with slightly different monthly incomes.</a:t>
            </a:r>
            <a:r>
              <a:rPr lang="en-US" baseline="0" dirty="0"/>
              <a:t> </a:t>
            </a:r>
          </a:p>
          <a:p>
            <a:r>
              <a:rPr lang="en-US" baseline="0" dirty="0"/>
              <a:t>Job A pays $3,000/month, but doesn’t provide a DI benefit. </a:t>
            </a:r>
          </a:p>
          <a:p>
            <a:r>
              <a:rPr lang="en-US" baseline="0" dirty="0"/>
              <a:t>Job B, on the other hand, pays $2,950, but does provide a DI benefit. </a:t>
            </a:r>
          </a:p>
          <a:p>
            <a:endParaRPr lang="en-US" b="1" baseline="0" dirty="0">
              <a:solidFill>
                <a:srgbClr val="FF0000"/>
              </a:solidFill>
            </a:endParaRPr>
          </a:p>
          <a:p>
            <a:r>
              <a:rPr lang="en-US" dirty="0"/>
              <a:t>So the only difference between these two jobs is</a:t>
            </a:r>
            <a:r>
              <a:rPr lang="en-US" baseline="0" dirty="0"/>
              <a:t> </a:t>
            </a:r>
            <a:r>
              <a:rPr lang="en-US" dirty="0"/>
              <a:t>$50 per month. </a:t>
            </a:r>
          </a:p>
          <a:p>
            <a:r>
              <a:rPr lang="en-US" dirty="0"/>
              <a:t>Most likely you’d choose the higher paying job, right?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Think about this: For just $50.48* which is the monthly</a:t>
            </a:r>
            <a:r>
              <a:rPr lang="en-US" baseline="0" dirty="0"/>
              <a:t> </a:t>
            </a:r>
            <a:r>
              <a:rPr lang="en-US" dirty="0"/>
              <a:t>premium amount</a:t>
            </a:r>
            <a:r>
              <a:rPr lang="en-US" baseline="0" dirty="0"/>
              <a:t> </a:t>
            </a:r>
            <a:r>
              <a:rPr lang="en-US" dirty="0"/>
              <a:t>for a Personal Paycheck Power® </a:t>
            </a:r>
            <a:r>
              <a:rPr lang="en-US" b="0" dirty="0"/>
              <a:t>DI </a:t>
            </a:r>
            <a:r>
              <a:rPr lang="en-US" dirty="0"/>
              <a:t>Plan</a:t>
            </a:r>
            <a:r>
              <a:rPr lang="en-US" baseline="0" dirty="0"/>
              <a:t> </a:t>
            </a:r>
            <a:r>
              <a:rPr lang="en-US" dirty="0"/>
              <a:t>from Illinois Mutual </a:t>
            </a:r>
            <a:r>
              <a:rPr lang="en-US" baseline="0" dirty="0"/>
              <a:t>with a $2,000 monthly benefit amount </a:t>
            </a:r>
            <a:r>
              <a:rPr lang="en-US" dirty="0"/>
              <a:t>(up to</a:t>
            </a:r>
            <a:r>
              <a:rPr lang="en-US" baseline="0" dirty="0"/>
              <a:t> </a:t>
            </a:r>
            <a:r>
              <a:rPr lang="en-US" dirty="0"/>
              <a:t>2 years with a 30-day elimination period)</a:t>
            </a:r>
            <a:r>
              <a:rPr lang="en-US" baseline="0" dirty="0"/>
              <a:t> </a:t>
            </a:r>
          </a:p>
          <a:p>
            <a:endParaRPr lang="en-US" b="1" baseline="0" dirty="0"/>
          </a:p>
          <a:p>
            <a:r>
              <a:rPr lang="en-US" baseline="0" dirty="0"/>
              <a:t>If you became totally disabled from illness or injury and couldn’t work, without DI, your monthly income declines to $0.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But with DI, you would receive a monthly benefit of $2,000 per month. </a:t>
            </a:r>
          </a:p>
          <a:p>
            <a:r>
              <a:rPr lang="en-US" baseline="0" dirty="0"/>
              <a:t>Now… which job would you choose? </a:t>
            </a:r>
            <a:endParaRPr lang="en-US" b="1" dirty="0"/>
          </a:p>
          <a:p>
            <a:endParaRPr lang="en-US" dirty="0"/>
          </a:p>
        </p:txBody>
      </p:sp>
      <p:sp>
        <p:nvSpPr>
          <p:cNvPr id="4" name="Slide Number Placeholder 3"/>
          <p:cNvSpPr>
            <a:spLocks noGrp="1"/>
          </p:cNvSpPr>
          <p:nvPr>
            <p:ph type="sldNum" sz="quarter" idx="5"/>
          </p:nvPr>
        </p:nvSpPr>
        <p:spPr/>
        <p:txBody>
          <a:bodyPr/>
          <a:lstStyle/>
          <a:p>
            <a:fld id="{5E2396DB-E290-5E48-AA77-6CE95891D2CF}" type="slidenum">
              <a:rPr lang="en-US" smtClean="0"/>
              <a:t>11</a:t>
            </a:fld>
            <a:endParaRPr lang="en-US"/>
          </a:p>
        </p:txBody>
      </p:sp>
    </p:spTree>
    <p:extLst>
      <p:ext uri="{BB962C8B-B14F-4D97-AF65-F5344CB8AC3E}">
        <p14:creationId xmlns:p14="http://schemas.microsoft.com/office/powerpoint/2010/main" val="267843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offer further perspective to what a common DI policy might cost, </a:t>
            </a:r>
            <a:r>
              <a:rPr lang="en-US" dirty="0">
                <a:solidFill>
                  <a:srgbClr val="FF0000"/>
                </a:solidFill>
              </a:rPr>
              <a:t>here’s an example. Meet Dylan, a </a:t>
            </a:r>
            <a:r>
              <a:rPr lang="en-US" dirty="0"/>
              <a:t>35-year-old accountant (which means he’s in a class 5 occupation). He’s from Illinois and is a non-tobacco user. His monthly premium would cost around </a:t>
            </a:r>
            <a:r>
              <a:rPr lang="en-US" strike="noStrike" baseline="0" dirty="0">
                <a:solidFill>
                  <a:srgbClr val="FF0000"/>
                </a:solidFill>
              </a:rPr>
              <a:t>$</a:t>
            </a:r>
            <a:r>
              <a:rPr lang="en-US" strike="noStrike" dirty="0">
                <a:solidFill>
                  <a:srgbClr val="FF0000"/>
                </a:solidFill>
              </a:rPr>
              <a:t>34.83 </a:t>
            </a:r>
            <a:r>
              <a:rPr lang="en-US" dirty="0"/>
              <a:t>for $1,500 in monthly benefits</a:t>
            </a:r>
            <a:r>
              <a:rPr lang="en-US" dirty="0">
                <a:solidFill>
                  <a:srgbClr val="FF0000"/>
                </a:solidFill>
              </a:rPr>
              <a:t>, including ROP and GIO Riders. </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5E2396DB-E290-5E48-AA77-6CE95891D2CF}" type="slidenum">
              <a:rPr lang="en-US" smtClean="0"/>
              <a:t>12</a:t>
            </a:fld>
            <a:endParaRPr lang="en-US"/>
          </a:p>
        </p:txBody>
      </p:sp>
    </p:spTree>
    <p:extLst>
      <p:ext uri="{BB962C8B-B14F-4D97-AF65-F5344CB8AC3E}">
        <p14:creationId xmlns:p14="http://schemas.microsoft.com/office/powerpoint/2010/main" val="98016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Next, </a:t>
            </a:r>
            <a:r>
              <a:rPr lang="en-US" dirty="0">
                <a:solidFill>
                  <a:srgbClr val="FF0000"/>
                </a:solidFill>
              </a:rPr>
              <a:t>meet Emma a </a:t>
            </a:r>
            <a:r>
              <a:rPr lang="en-US" dirty="0"/>
              <a:t>35-year-old insurance agent (which means she’s in a class 5 occupation too). She’s also from Illinois and is a non-tobacco user. Her monthly premium would cost around $46.13 for $1,500 in monthly benefits, </a:t>
            </a:r>
            <a:r>
              <a:rPr lang="en-US" dirty="0">
                <a:solidFill>
                  <a:srgbClr val="FF0000"/>
                </a:solidFill>
              </a:rPr>
              <a:t>including ROP and GIO riders. </a:t>
            </a:r>
          </a:p>
          <a:p>
            <a:pPr defTabSz="465887">
              <a:defRPr/>
            </a:pPr>
            <a:endParaRPr lang="en-US" dirty="0"/>
          </a:p>
          <a:p>
            <a:r>
              <a:rPr lang="en-US" dirty="0"/>
              <a:t>These examples offer some ideas on how</a:t>
            </a:r>
            <a:r>
              <a:rPr lang="en-US" baseline="0" dirty="0"/>
              <a:t> much DI can cost. </a:t>
            </a:r>
            <a:endParaRPr lang="en-US" b="1" dirty="0"/>
          </a:p>
        </p:txBody>
      </p:sp>
      <p:sp>
        <p:nvSpPr>
          <p:cNvPr id="4" name="Slide Number Placeholder 3"/>
          <p:cNvSpPr>
            <a:spLocks noGrp="1"/>
          </p:cNvSpPr>
          <p:nvPr>
            <p:ph type="sldNum" sz="quarter" idx="5"/>
          </p:nvPr>
        </p:nvSpPr>
        <p:spPr/>
        <p:txBody>
          <a:bodyPr/>
          <a:lstStyle/>
          <a:p>
            <a:fld id="{5E2396DB-E290-5E48-AA77-6CE95891D2CF}" type="slidenum">
              <a:rPr lang="en-US" smtClean="0"/>
              <a:t>13</a:t>
            </a:fld>
            <a:endParaRPr lang="en-US"/>
          </a:p>
        </p:txBody>
      </p:sp>
    </p:spTree>
    <p:extLst>
      <p:ext uri="{BB962C8B-B14F-4D97-AF65-F5344CB8AC3E}">
        <p14:creationId xmlns:p14="http://schemas.microsoft.com/office/powerpoint/2010/main" val="254606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 that I can answer? </a:t>
            </a:r>
          </a:p>
          <a:p>
            <a:endParaRPr lang="en-US" dirty="0"/>
          </a:p>
          <a:p>
            <a:r>
              <a:rPr lang="en-US"/>
              <a:t>Thank you for your time!</a:t>
            </a:r>
          </a:p>
          <a:p>
            <a:endParaRPr lang="en-US"/>
          </a:p>
        </p:txBody>
      </p:sp>
      <p:sp>
        <p:nvSpPr>
          <p:cNvPr id="4" name="Slide Number Placeholder 3"/>
          <p:cNvSpPr>
            <a:spLocks noGrp="1"/>
          </p:cNvSpPr>
          <p:nvPr>
            <p:ph type="sldNum" sz="quarter" idx="5"/>
          </p:nvPr>
        </p:nvSpPr>
        <p:spPr/>
        <p:txBody>
          <a:bodyPr/>
          <a:lstStyle/>
          <a:p>
            <a:fld id="{5E2396DB-E290-5E48-AA77-6CE95891D2CF}" type="slidenum">
              <a:rPr lang="en-US" smtClean="0"/>
              <a:t>16</a:t>
            </a:fld>
            <a:endParaRPr lang="en-US"/>
          </a:p>
        </p:txBody>
      </p:sp>
    </p:spTree>
    <p:extLst>
      <p:ext uri="{BB962C8B-B14F-4D97-AF65-F5344CB8AC3E}">
        <p14:creationId xmlns:p14="http://schemas.microsoft.com/office/powerpoint/2010/main" val="327541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income pays for important expenses like: </a:t>
            </a:r>
          </a:p>
          <a:p>
            <a:r>
              <a:rPr lang="en-US" dirty="0"/>
              <a:t>Your mortgage, utilities, groceries, health and auto insurance, car payments, childcare and credit cards. It basically pays for all your monthly expenses to cover your lifestyle as you know it. However, the most essential expenses</a:t>
            </a:r>
            <a:r>
              <a:rPr lang="en-US" baseline="0" dirty="0"/>
              <a:t> you need covered fall under what we call the M.U.G.</a:t>
            </a:r>
            <a:r>
              <a:rPr lang="en-US" sz="1200" baseline="30000" dirty="0">
                <a:solidFill>
                  <a:schemeClr val="tx1">
                    <a:lumMod val="65000"/>
                    <a:lumOff val="35000"/>
                  </a:schemeClr>
                </a:solidFill>
              </a:rPr>
              <a:t>®</a:t>
            </a:r>
            <a:r>
              <a:rPr lang="en-US" baseline="0" dirty="0"/>
              <a:t> Plan. At the very least, your Mortgage, Utilities and Groceries must be paid each month to meet your minimum lifestyle requirements. </a:t>
            </a:r>
            <a:endParaRPr lang="en-US" dirty="0"/>
          </a:p>
          <a:p>
            <a:endParaRPr lang="en-US" dirty="0"/>
          </a:p>
        </p:txBody>
      </p:sp>
      <p:sp>
        <p:nvSpPr>
          <p:cNvPr id="4" name="Slide Number Placeholder 3"/>
          <p:cNvSpPr>
            <a:spLocks noGrp="1"/>
          </p:cNvSpPr>
          <p:nvPr>
            <p:ph type="sldNum" sz="quarter" idx="5"/>
          </p:nvPr>
        </p:nvSpPr>
        <p:spPr/>
        <p:txBody>
          <a:bodyPr/>
          <a:lstStyle/>
          <a:p>
            <a:fld id="{5E2396DB-E290-5E48-AA77-6CE95891D2CF}" type="slidenum">
              <a:rPr lang="en-US" smtClean="0"/>
              <a:t>2</a:t>
            </a:fld>
            <a:endParaRPr lang="en-US"/>
          </a:p>
        </p:txBody>
      </p:sp>
    </p:spTree>
    <p:extLst>
      <p:ext uri="{BB962C8B-B14F-4D97-AF65-F5344CB8AC3E}">
        <p14:creationId xmlns:p14="http://schemas.microsoft.com/office/powerpoint/2010/main" val="250113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Consider this. What if you were to become Totally</a:t>
            </a:r>
            <a:r>
              <a:rPr lang="en-US" baseline="0" dirty="0"/>
              <a:t> Disabled due to illness or injury and couldn’t work</a:t>
            </a:r>
            <a:r>
              <a:rPr lang="en-US" dirty="0"/>
              <a:t>?</a:t>
            </a:r>
            <a:r>
              <a:rPr lang="en-US" b="1" dirty="0"/>
              <a:t> </a:t>
            </a:r>
            <a:r>
              <a:rPr lang="en-US" dirty="0"/>
              <a:t>How long could you go without a paycheck? 1 month? 3 months? 6 months?</a:t>
            </a:r>
          </a:p>
          <a:p>
            <a:endParaRPr lang="en-US" dirty="0"/>
          </a:p>
        </p:txBody>
      </p:sp>
      <p:sp>
        <p:nvSpPr>
          <p:cNvPr id="4" name="Slide Number Placeholder 3"/>
          <p:cNvSpPr>
            <a:spLocks noGrp="1"/>
          </p:cNvSpPr>
          <p:nvPr>
            <p:ph type="sldNum" sz="quarter" idx="5"/>
          </p:nvPr>
        </p:nvSpPr>
        <p:spPr/>
        <p:txBody>
          <a:bodyPr/>
          <a:lstStyle/>
          <a:p>
            <a:fld id="{5E2396DB-E290-5E48-AA77-6CE95891D2CF}" type="slidenum">
              <a:rPr lang="en-US" smtClean="0"/>
              <a:t>3</a:t>
            </a:fld>
            <a:endParaRPr lang="en-US"/>
          </a:p>
        </p:txBody>
      </p:sp>
    </p:spTree>
    <p:extLst>
      <p:ext uri="{BB962C8B-B14F-4D97-AF65-F5344CB8AC3E}">
        <p14:creationId xmlns:p14="http://schemas.microsoft.com/office/powerpoint/2010/main" val="103153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Think a disability will never happen to you? Think again. This stat offers some good food for thought. </a:t>
            </a:r>
            <a:r>
              <a:rPr lang="en-US" dirty="0"/>
              <a:t>The chance of experiencing a disability may be more common than you realize.</a:t>
            </a:r>
            <a:r>
              <a:rPr lang="en-US" baseline="0" dirty="0">
                <a:solidFill>
                  <a:srgbClr val="FF0000"/>
                </a:solidFill>
              </a:rPr>
              <a:t> </a:t>
            </a:r>
            <a:r>
              <a:rPr lang="en-US" dirty="0"/>
              <a:t>Just over 1 in 4 of today’s 20-year-olds will become disabled before reaching age 67. </a:t>
            </a:r>
            <a:endParaRPr lang="en-US" b="1" dirty="0"/>
          </a:p>
          <a:p>
            <a:endParaRPr lang="en-US" dirty="0"/>
          </a:p>
        </p:txBody>
      </p:sp>
      <p:sp>
        <p:nvSpPr>
          <p:cNvPr id="4" name="Slide Number Placeholder 3"/>
          <p:cNvSpPr>
            <a:spLocks noGrp="1"/>
          </p:cNvSpPr>
          <p:nvPr>
            <p:ph type="sldNum" sz="quarter" idx="5"/>
          </p:nvPr>
        </p:nvSpPr>
        <p:spPr/>
        <p:txBody>
          <a:bodyPr/>
          <a:lstStyle/>
          <a:p>
            <a:fld id="{5E2396DB-E290-5E48-AA77-6CE95891D2CF}" type="slidenum">
              <a:rPr lang="en-US" smtClean="0"/>
              <a:t>4</a:t>
            </a:fld>
            <a:endParaRPr lang="en-US"/>
          </a:p>
        </p:txBody>
      </p:sp>
    </p:spTree>
    <p:extLst>
      <p:ext uri="{BB962C8B-B14F-4D97-AF65-F5344CB8AC3E}">
        <p14:creationId xmlns:p14="http://schemas.microsoft.com/office/powerpoint/2010/main" val="407832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say that your income is one of your most important assets. </a:t>
            </a:r>
          </a:p>
          <a:p>
            <a:endParaRPr lang="en-US" dirty="0"/>
          </a:p>
          <a:p>
            <a:r>
              <a:rPr lang="en-US" dirty="0"/>
              <a:t>Isn’t it worth protecting with Disability Income Insurance from Illinois Mutual? </a:t>
            </a:r>
          </a:p>
          <a:p>
            <a:endParaRPr lang="en-US" dirty="0"/>
          </a:p>
        </p:txBody>
      </p:sp>
      <p:sp>
        <p:nvSpPr>
          <p:cNvPr id="4" name="Slide Number Placeholder 3"/>
          <p:cNvSpPr>
            <a:spLocks noGrp="1"/>
          </p:cNvSpPr>
          <p:nvPr>
            <p:ph type="sldNum" sz="quarter" idx="5"/>
          </p:nvPr>
        </p:nvSpPr>
        <p:spPr/>
        <p:txBody>
          <a:bodyPr/>
          <a:lstStyle/>
          <a:p>
            <a:fld id="{5E2396DB-E290-5E48-AA77-6CE95891D2CF}" type="slidenum">
              <a:rPr lang="en-US" smtClean="0"/>
              <a:t>5</a:t>
            </a:fld>
            <a:endParaRPr lang="en-US"/>
          </a:p>
        </p:txBody>
      </p:sp>
    </p:spTree>
    <p:extLst>
      <p:ext uri="{BB962C8B-B14F-4D97-AF65-F5344CB8AC3E}">
        <p14:creationId xmlns:p14="http://schemas.microsoft.com/office/powerpoint/2010/main" val="204944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could</a:t>
            </a:r>
            <a:r>
              <a:rPr lang="en-US" baseline="0" dirty="0"/>
              <a:t> </a:t>
            </a:r>
            <a:r>
              <a:rPr lang="en-US" dirty="0"/>
              <a:t>disability income insurance (or DI) help you? </a:t>
            </a:r>
          </a:p>
          <a:p>
            <a:endParaRPr lang="en-US" dirty="0"/>
          </a:p>
          <a:p>
            <a:r>
              <a:rPr lang="en-US" dirty="0"/>
              <a:t>DI provides a benefit to help</a:t>
            </a:r>
            <a:r>
              <a:rPr lang="en-US" baseline="0" dirty="0"/>
              <a:t> </a:t>
            </a:r>
            <a:r>
              <a:rPr lang="en-US" dirty="0"/>
              <a:t>cover your important monthly expenses like your mortgage to keep the roof over your head, utilities to keep the lights on and groceries to keep food on the table in the event you experience a Total</a:t>
            </a:r>
            <a:r>
              <a:rPr lang="en-US" baseline="0" dirty="0"/>
              <a:t> D</a:t>
            </a:r>
            <a:r>
              <a:rPr lang="en-US" dirty="0"/>
              <a:t>isability</a:t>
            </a:r>
            <a:r>
              <a:rPr lang="en-US" baseline="0" dirty="0"/>
              <a:t> </a:t>
            </a:r>
            <a:r>
              <a:rPr lang="en-US" dirty="0"/>
              <a:t>and can’t work. </a:t>
            </a:r>
          </a:p>
          <a:p>
            <a:endParaRPr lang="en-US" dirty="0"/>
          </a:p>
          <a:p>
            <a:r>
              <a:rPr lang="en-US" dirty="0"/>
              <a:t>It offers 24-hour coverage, 7 days a week, on or off the job </a:t>
            </a:r>
          </a:p>
          <a:p>
            <a:endParaRPr lang="en-US" dirty="0"/>
          </a:p>
          <a:p>
            <a:r>
              <a:rPr lang="en-US" dirty="0"/>
              <a:t>And a Personal Paycheck Power</a:t>
            </a:r>
            <a:r>
              <a:rPr lang="en-US" sz="1200" baseline="30000" dirty="0">
                <a:solidFill>
                  <a:schemeClr val="tx1">
                    <a:lumMod val="65000"/>
                    <a:lumOff val="35000"/>
                  </a:schemeClr>
                </a:solidFill>
              </a:rPr>
              <a:t>®</a:t>
            </a:r>
            <a:r>
              <a:rPr lang="en-US" dirty="0"/>
              <a:t> DI plan offers flexible options to customize a DI plan to fit your individual needs and budget. </a:t>
            </a:r>
          </a:p>
        </p:txBody>
      </p:sp>
      <p:sp>
        <p:nvSpPr>
          <p:cNvPr id="4" name="Slide Number Placeholder 3"/>
          <p:cNvSpPr>
            <a:spLocks noGrp="1"/>
          </p:cNvSpPr>
          <p:nvPr>
            <p:ph type="sldNum" sz="quarter" idx="5"/>
          </p:nvPr>
        </p:nvSpPr>
        <p:spPr/>
        <p:txBody>
          <a:bodyPr/>
          <a:lstStyle/>
          <a:p>
            <a:fld id="{5E2396DB-E290-5E48-AA77-6CE95891D2CF}" type="slidenum">
              <a:rPr lang="en-US" smtClean="0"/>
              <a:t>6</a:t>
            </a:fld>
            <a:endParaRPr lang="en-US"/>
          </a:p>
        </p:txBody>
      </p:sp>
    </p:spTree>
    <p:extLst>
      <p:ext uri="{BB962C8B-B14F-4D97-AF65-F5344CB8AC3E}">
        <p14:creationId xmlns:p14="http://schemas.microsoft.com/office/powerpoint/2010/main" val="77213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Designing the right plan is simple as 1-2-3. To get started, answer these 3 questions: </a:t>
            </a:r>
          </a:p>
          <a:p>
            <a:r>
              <a:rPr lang="en-US" b="1" dirty="0"/>
              <a:t>1. How much would you need to cover basic monthly expenses like your Mortgage, Utilities and Groceries?</a:t>
            </a:r>
            <a:r>
              <a:rPr lang="en-US" dirty="0"/>
              <a:t> (These are what we call your M.U.G.® expenses)</a:t>
            </a:r>
            <a:r>
              <a:rPr lang="en-US" baseline="0" dirty="0"/>
              <a:t> </a:t>
            </a:r>
            <a:r>
              <a:rPr lang="en-US" dirty="0"/>
              <a:t>which are used to calculat</a:t>
            </a:r>
            <a:r>
              <a:rPr lang="en-US" baseline="0" dirty="0"/>
              <a:t>e the </a:t>
            </a:r>
            <a:r>
              <a:rPr lang="en-US" dirty="0"/>
              <a:t>benefit amount. </a:t>
            </a:r>
            <a:br>
              <a:rPr lang="en-US" dirty="0"/>
            </a:br>
            <a:endParaRPr lang="en-US" dirty="0"/>
          </a:p>
          <a:p>
            <a:r>
              <a:rPr lang="en-US" b="1" dirty="0"/>
              <a:t>2. How long might you need benefits to last?</a:t>
            </a:r>
            <a:r>
              <a:rPr lang="en-US" dirty="0"/>
              <a:t> Consider enough time to recover and get back to work. This duration is the</a:t>
            </a:r>
            <a:r>
              <a:rPr lang="en-US" baseline="0" dirty="0"/>
              <a:t> </a:t>
            </a:r>
            <a:r>
              <a:rPr lang="en-US" dirty="0"/>
              <a:t>benefit period. </a:t>
            </a:r>
            <a:endParaRPr lang="en-US" b="1" dirty="0"/>
          </a:p>
          <a:p>
            <a:endParaRPr lang="en-US" dirty="0"/>
          </a:p>
          <a:p>
            <a:r>
              <a:rPr lang="en-US" b="1" dirty="0"/>
              <a:t>3</a:t>
            </a:r>
            <a:r>
              <a:rPr lang="en-US" b="0" dirty="0"/>
              <a:t>. And lastly, </a:t>
            </a:r>
            <a:r>
              <a:rPr lang="en-US" b="1" dirty="0"/>
              <a:t>how long could you go without a paycheck? </a:t>
            </a:r>
            <a:r>
              <a:rPr lang="en-US" dirty="0"/>
              <a:t>This is called the</a:t>
            </a:r>
            <a:r>
              <a:rPr lang="en-US" baseline="0" dirty="0"/>
              <a:t> </a:t>
            </a:r>
            <a:r>
              <a:rPr lang="en-US" dirty="0"/>
              <a:t>elimination period. </a:t>
            </a:r>
          </a:p>
          <a:p>
            <a:r>
              <a:rPr lang="en-US" dirty="0"/>
              <a:t>You can even add optional riders that are available at an extra cost to further tailor your policy to your needs. </a:t>
            </a:r>
          </a:p>
          <a:p>
            <a:endParaRPr lang="en-US" baseline="0" dirty="0"/>
          </a:p>
          <a:p>
            <a:r>
              <a:rPr lang="en-US" baseline="0" dirty="0"/>
              <a:t>Common selections that a typical middle market person might need include: 2 years of benefit coverage – to allow adequate time to recover from a potential injury or illness. $1,500 in benefits a month to help cover essential expenses and a 30-day elimination period, which is the period of time before benefits would be paid. </a:t>
            </a:r>
            <a:endParaRPr lang="en-US" dirty="0"/>
          </a:p>
        </p:txBody>
      </p:sp>
      <p:sp>
        <p:nvSpPr>
          <p:cNvPr id="4" name="Slide Number Placeholder 3"/>
          <p:cNvSpPr>
            <a:spLocks noGrp="1"/>
          </p:cNvSpPr>
          <p:nvPr>
            <p:ph type="sldNum" sz="quarter" idx="5"/>
          </p:nvPr>
        </p:nvSpPr>
        <p:spPr/>
        <p:txBody>
          <a:bodyPr/>
          <a:lstStyle/>
          <a:p>
            <a:fld id="{5E2396DB-E290-5E48-AA77-6CE95891D2CF}" type="slidenum">
              <a:rPr lang="en-US" smtClean="0"/>
              <a:t>7</a:t>
            </a:fld>
            <a:endParaRPr lang="en-US"/>
          </a:p>
        </p:txBody>
      </p:sp>
    </p:spTree>
    <p:extLst>
      <p:ext uri="{BB962C8B-B14F-4D97-AF65-F5344CB8AC3E}">
        <p14:creationId xmlns:p14="http://schemas.microsoft.com/office/powerpoint/2010/main" val="3384508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What if you never need to use your DI policy? A simple solution is to add the Return of Premium rider </a:t>
            </a:r>
            <a:r>
              <a:rPr lang="en-US" u="sng" dirty="0"/>
              <a:t>(available at an additional cost)</a:t>
            </a:r>
            <a:r>
              <a:rPr lang="en-US" u="none" dirty="0"/>
              <a:t>. </a:t>
            </a:r>
            <a:r>
              <a:rPr lang="en-US" dirty="0"/>
              <a:t>The Return of Premium Rider provides you with DI coverage if needed and money back if not. Here is how it works: </a:t>
            </a:r>
            <a:r>
              <a:rPr lang="en-US" b="1" dirty="0"/>
              <a:t> </a:t>
            </a:r>
            <a:r>
              <a:rPr lang="en-US" dirty="0"/>
              <a:t>In the event you cancel your DI policy within the first 4 policy years, no premium is returned. However, if you cancel your DI policy after the fourth policy year, but before age 65, you are eligible for a return of a percentage of premiums paid less any benefits received.</a:t>
            </a:r>
            <a:r>
              <a:rPr lang="en-US" b="1" dirty="0"/>
              <a:t> </a:t>
            </a:r>
            <a:r>
              <a:rPr lang="en-US" dirty="0"/>
              <a:t>From ages 65 to 67, you are eligible to receive a return of 100% of premiums paid less any benefits received. </a:t>
            </a:r>
          </a:p>
          <a:p>
            <a:endParaRPr lang="en-US" dirty="0"/>
          </a:p>
        </p:txBody>
      </p:sp>
      <p:sp>
        <p:nvSpPr>
          <p:cNvPr id="4" name="Slide Number Placeholder 3"/>
          <p:cNvSpPr>
            <a:spLocks noGrp="1"/>
          </p:cNvSpPr>
          <p:nvPr>
            <p:ph type="sldNum" sz="quarter" idx="5"/>
          </p:nvPr>
        </p:nvSpPr>
        <p:spPr/>
        <p:txBody>
          <a:bodyPr/>
          <a:lstStyle/>
          <a:p>
            <a:fld id="{5E2396DB-E290-5E48-AA77-6CE95891D2CF}" type="slidenum">
              <a:rPr lang="en-US" smtClean="0"/>
              <a:t>8</a:t>
            </a:fld>
            <a:endParaRPr lang="en-US"/>
          </a:p>
        </p:txBody>
      </p:sp>
    </p:spTree>
    <p:extLst>
      <p:ext uri="{BB962C8B-B14F-4D97-AF65-F5344CB8AC3E}">
        <p14:creationId xmlns:p14="http://schemas.microsoft.com/office/powerpoint/2010/main" val="378299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468B"/>
                </a:solidFill>
                <a:latin typeface="Arial" panose="020B0604020202020204" pitchFamily="34" charset="0"/>
                <a:cs typeface="Arial" panose="020B0604020202020204" pitchFamily="34" charset="0"/>
              </a:rPr>
              <a:t>Is coverage available for expenses </a:t>
            </a:r>
            <a:r>
              <a:rPr lang="en-US" sz="1200" strike="noStrike" baseline="0" dirty="0">
                <a:solidFill>
                  <a:srgbClr val="00468B"/>
                </a:solidFill>
                <a:latin typeface="Arial" panose="020B0604020202020204" pitchFamily="34" charset="0"/>
                <a:cs typeface="Arial" panose="020B0604020202020204" pitchFamily="34" charset="0"/>
              </a:rPr>
              <a:t>associated with accidental injury? </a:t>
            </a: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 simple solution is adding an Accident Insurance policy. </a:t>
            </a:r>
            <a:r>
              <a:rPr lang="en-US" dirty="0"/>
              <a:t>Unfortunately, accidents can be part of everyday life and are often partnered with expensive medical bills resulting in out-of-pocket costs. Accident insurance coverage can help cover these out-of-pocket expenses. </a:t>
            </a:r>
            <a:endParaRPr lang="en-US" b="1" dirty="0"/>
          </a:p>
          <a:p>
            <a:endParaRPr lang="en-US" dirty="0"/>
          </a:p>
          <a:p>
            <a:r>
              <a:rPr lang="en-US" dirty="0"/>
              <a:t>-It provides 24-hour coverage, 7 days a week for both on and off the job accidents </a:t>
            </a:r>
            <a:endParaRPr lang="en-US" b="1" dirty="0"/>
          </a:p>
          <a:p>
            <a:r>
              <a:rPr lang="en-US" strike="noStrike" baseline="0" dirty="0"/>
              <a:t>It provides a cash benefit for loss due to accidental bodily injury as defined in the accident policy; however, it does not provide benefits for loss due to sickness </a:t>
            </a:r>
            <a:endParaRPr lang="en-US" b="1" baseline="0" dirty="0"/>
          </a:p>
          <a:p>
            <a:r>
              <a:rPr lang="en-US" baseline="0" dirty="0"/>
              <a:t>-and it has guaranteed renewable coverage – regardless of claims history, your coverage can’t be canceled as long as premiums are paid. </a:t>
            </a:r>
            <a:endParaRPr lang="en-US" b="1" dirty="0"/>
          </a:p>
        </p:txBody>
      </p:sp>
      <p:sp>
        <p:nvSpPr>
          <p:cNvPr id="4" name="Slide Number Placeholder 3"/>
          <p:cNvSpPr>
            <a:spLocks noGrp="1"/>
          </p:cNvSpPr>
          <p:nvPr>
            <p:ph type="sldNum" sz="quarter" idx="5"/>
          </p:nvPr>
        </p:nvSpPr>
        <p:spPr/>
        <p:txBody>
          <a:bodyPr/>
          <a:lstStyle/>
          <a:p>
            <a:fld id="{5E2396DB-E290-5E48-AA77-6CE95891D2CF}" type="slidenum">
              <a:rPr lang="en-US" smtClean="0"/>
              <a:t>9</a:t>
            </a:fld>
            <a:endParaRPr lang="en-US"/>
          </a:p>
        </p:txBody>
      </p:sp>
    </p:spTree>
    <p:extLst>
      <p:ext uri="{BB962C8B-B14F-4D97-AF65-F5344CB8AC3E}">
        <p14:creationId xmlns:p14="http://schemas.microsoft.com/office/powerpoint/2010/main" val="2516578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90309"/>
          </a:xfrm>
          <a:prstGeom prst="rect">
            <a:avLst/>
          </a:prstGeom>
        </p:spPr>
      </p:pic>
      <p:sp>
        <p:nvSpPr>
          <p:cNvPr id="9" name="Content Placeholder 2"/>
          <p:cNvSpPr>
            <a:spLocks noGrp="1"/>
          </p:cNvSpPr>
          <p:nvPr>
            <p:ph idx="1"/>
          </p:nvPr>
        </p:nvSpPr>
        <p:spPr>
          <a:xfrm>
            <a:off x="457200" y="1600201"/>
            <a:ext cx="8229600" cy="3903562"/>
          </a:xfrm>
        </p:spPr>
        <p:txBody>
          <a:bodyPr/>
          <a:lstStyle>
            <a:lvl1pPr>
              <a:defRPr>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274638"/>
            <a:ext cx="8229600" cy="1143000"/>
          </a:xfrm>
        </p:spPr>
        <p:txBody>
          <a:bodyPr>
            <a:normAutofit/>
          </a:bodyPr>
          <a:lstStyle>
            <a:lvl1pPr algn="l">
              <a:defRPr sz="36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1622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C0583-D95C-8D4F-91B6-5C7A78357DC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F3EB4-85B6-5F44-8FE2-6860B79EFDD2}" type="slidenum">
              <a:rPr lang="en-US" smtClean="0"/>
              <a:t>‹#›</a:t>
            </a:fld>
            <a:endParaRPr lang="en-US"/>
          </a:p>
        </p:txBody>
      </p:sp>
    </p:spTree>
    <p:extLst>
      <p:ext uri="{BB962C8B-B14F-4D97-AF65-F5344CB8AC3E}">
        <p14:creationId xmlns:p14="http://schemas.microsoft.com/office/powerpoint/2010/main" val="334621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C0583-D95C-8D4F-91B6-5C7A78357DC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F3EB4-85B6-5F44-8FE2-6860B79EFDD2}" type="slidenum">
              <a:rPr lang="en-US" smtClean="0"/>
              <a:t>‹#›</a:t>
            </a:fld>
            <a:endParaRPr lang="en-US"/>
          </a:p>
        </p:txBody>
      </p:sp>
    </p:spTree>
    <p:extLst>
      <p:ext uri="{BB962C8B-B14F-4D97-AF65-F5344CB8AC3E}">
        <p14:creationId xmlns:p14="http://schemas.microsoft.com/office/powerpoint/2010/main" val="115729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C0583-D95C-8D4F-91B6-5C7A78357DC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F3EB4-85B6-5F44-8FE2-6860B79EFDD2}" type="slidenum">
              <a:rPr lang="en-US" smtClean="0"/>
              <a:t>‹#›</a:t>
            </a:fld>
            <a:endParaRPr lang="en-US"/>
          </a:p>
        </p:txBody>
      </p:sp>
    </p:spTree>
    <p:extLst>
      <p:ext uri="{BB962C8B-B14F-4D97-AF65-F5344CB8AC3E}">
        <p14:creationId xmlns:p14="http://schemas.microsoft.com/office/powerpoint/2010/main" val="121027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79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C0583-D95C-8D4F-91B6-5C7A78357DC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F3EB4-85B6-5F44-8FE2-6860B79EFDD2}" type="slidenum">
              <a:rPr lang="en-US" smtClean="0"/>
              <a:t>‹#›</a:t>
            </a:fld>
            <a:endParaRPr lang="en-US"/>
          </a:p>
        </p:txBody>
      </p:sp>
    </p:spTree>
    <p:extLst>
      <p:ext uri="{BB962C8B-B14F-4D97-AF65-F5344CB8AC3E}">
        <p14:creationId xmlns:p14="http://schemas.microsoft.com/office/powerpoint/2010/main" val="165918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C0583-D95C-8D4F-91B6-5C7A78357DC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F3EB4-85B6-5F44-8FE2-6860B79EFDD2}" type="slidenum">
              <a:rPr lang="en-US" smtClean="0"/>
              <a:t>‹#›</a:t>
            </a:fld>
            <a:endParaRPr lang="en-US"/>
          </a:p>
        </p:txBody>
      </p:sp>
    </p:spTree>
    <p:extLst>
      <p:ext uri="{BB962C8B-B14F-4D97-AF65-F5344CB8AC3E}">
        <p14:creationId xmlns:p14="http://schemas.microsoft.com/office/powerpoint/2010/main" val="294964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DC0583-D95C-8D4F-91B6-5C7A78357DC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F3EB4-85B6-5F44-8FE2-6860B79EFDD2}" type="slidenum">
              <a:rPr lang="en-US" smtClean="0"/>
              <a:t>‹#›</a:t>
            </a:fld>
            <a:endParaRPr lang="en-US"/>
          </a:p>
        </p:txBody>
      </p:sp>
    </p:spTree>
    <p:extLst>
      <p:ext uri="{BB962C8B-B14F-4D97-AF65-F5344CB8AC3E}">
        <p14:creationId xmlns:p14="http://schemas.microsoft.com/office/powerpoint/2010/main" val="144803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DC0583-D95C-8D4F-91B6-5C7A78357DC6}"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FF3EB4-85B6-5F44-8FE2-6860B79EFDD2}" type="slidenum">
              <a:rPr lang="en-US" smtClean="0"/>
              <a:t>‹#›</a:t>
            </a:fld>
            <a:endParaRPr lang="en-US"/>
          </a:p>
        </p:txBody>
      </p:sp>
    </p:spTree>
    <p:extLst>
      <p:ext uri="{BB962C8B-B14F-4D97-AF65-F5344CB8AC3E}">
        <p14:creationId xmlns:p14="http://schemas.microsoft.com/office/powerpoint/2010/main" val="102818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DC0583-D95C-8D4F-91B6-5C7A78357DC6}"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FF3EB4-85B6-5F44-8FE2-6860B79EFDD2}" type="slidenum">
              <a:rPr lang="en-US" smtClean="0"/>
              <a:t>‹#›</a:t>
            </a:fld>
            <a:endParaRPr lang="en-US"/>
          </a:p>
        </p:txBody>
      </p:sp>
    </p:spTree>
    <p:extLst>
      <p:ext uri="{BB962C8B-B14F-4D97-AF65-F5344CB8AC3E}">
        <p14:creationId xmlns:p14="http://schemas.microsoft.com/office/powerpoint/2010/main" val="256938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C0583-D95C-8D4F-91B6-5C7A78357DC6}"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FF3EB4-85B6-5F44-8FE2-6860B79EFDD2}" type="slidenum">
              <a:rPr lang="en-US" smtClean="0"/>
              <a:t>‹#›</a:t>
            </a:fld>
            <a:endParaRPr lang="en-US"/>
          </a:p>
        </p:txBody>
      </p:sp>
    </p:spTree>
    <p:extLst>
      <p:ext uri="{BB962C8B-B14F-4D97-AF65-F5344CB8AC3E}">
        <p14:creationId xmlns:p14="http://schemas.microsoft.com/office/powerpoint/2010/main" val="384058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C0583-D95C-8D4F-91B6-5C7A78357DC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F3EB4-85B6-5F44-8FE2-6860B79EFDD2}" type="slidenum">
              <a:rPr lang="en-US" smtClean="0"/>
              <a:t>‹#›</a:t>
            </a:fld>
            <a:endParaRPr lang="en-US"/>
          </a:p>
        </p:txBody>
      </p:sp>
    </p:spTree>
    <p:extLst>
      <p:ext uri="{BB962C8B-B14F-4D97-AF65-F5344CB8AC3E}">
        <p14:creationId xmlns:p14="http://schemas.microsoft.com/office/powerpoint/2010/main" val="33692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C0583-D95C-8D4F-91B6-5C7A78357DC6}" type="datetimeFigureOut">
              <a:rPr lang="en-US" smtClean="0"/>
              <a:t>1/24/2020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F3EB4-85B6-5F44-8FE2-6860B79EFDD2}" type="slidenum">
              <a:rPr lang="en-US" smtClean="0"/>
              <a:t>‹#›</a:t>
            </a:fld>
            <a:endParaRPr lang="en-US"/>
          </a:p>
        </p:txBody>
      </p:sp>
    </p:spTree>
    <p:extLst>
      <p:ext uri="{BB962C8B-B14F-4D97-AF65-F5344CB8AC3E}">
        <p14:creationId xmlns:p14="http://schemas.microsoft.com/office/powerpoint/2010/main" val="282278522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30DD8B7-3493-F349-B6B6-7BBFF97E43C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3221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068F801-CF7A-BC47-B20D-7244B6A3FA7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6538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AF5EEF5-9466-EE49-B7CE-E0A79C76C7C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28992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087EB38A-A6C0-9247-ABDB-5E95DC07742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77875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FB5460AD-D3A0-C145-A55E-AE153B3EEFD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9422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F46F28C-AE25-334F-A729-7DA1A3A528F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1689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CE64B01-0BBF-2A41-A21B-C67BD219AC2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9388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B22BE-0A1B-4745-B51E-31F3B73E9C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90309"/>
          </a:xfrm>
          <a:prstGeom prst="rect">
            <a:avLst/>
          </a:prstGeom>
        </p:spPr>
      </p:pic>
      <p:pic>
        <p:nvPicPr>
          <p:cNvPr id="3" name="Picture 2">
            <a:extLst>
              <a:ext uri="{FF2B5EF4-FFF2-40B4-BE49-F238E27FC236}">
                <a16:creationId xmlns:a16="http://schemas.microsoft.com/office/drawing/2014/main" id="{2FE748C7-622E-4743-B318-4CECD2F550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5136359"/>
            <a:ext cx="9143998" cy="1721641"/>
          </a:xfrm>
          <a:prstGeom prst="rect">
            <a:avLst/>
          </a:prstGeom>
        </p:spPr>
      </p:pic>
      <p:sp>
        <p:nvSpPr>
          <p:cNvPr id="4" name="TextBox 3">
            <a:extLst>
              <a:ext uri="{FF2B5EF4-FFF2-40B4-BE49-F238E27FC236}">
                <a16:creationId xmlns:a16="http://schemas.microsoft.com/office/drawing/2014/main" id="{45740C29-CA4B-0A40-ADD6-921764A5AD6F}"/>
              </a:ext>
            </a:extLst>
          </p:cNvPr>
          <p:cNvSpPr txBox="1"/>
          <p:nvPr/>
        </p:nvSpPr>
        <p:spPr>
          <a:xfrm>
            <a:off x="485522" y="5350954"/>
            <a:ext cx="1545579" cy="215444"/>
          </a:xfrm>
          <a:prstGeom prst="rect">
            <a:avLst/>
          </a:prstGeom>
          <a:noFill/>
        </p:spPr>
        <p:txBody>
          <a:bodyPr wrap="square" rtlCol="0">
            <a:spAutoFit/>
          </a:bodyPr>
          <a:lstStyle/>
          <a:p>
            <a:r>
              <a:rPr lang="en-US" sz="800">
                <a:solidFill>
                  <a:schemeClr val="tx1">
                    <a:lumMod val="65000"/>
                    <a:lumOff val="35000"/>
                  </a:schemeClr>
                </a:solidFill>
                <a:latin typeface="Arial" panose="020B0604020202020204" pitchFamily="34" charset="0"/>
                <a:cs typeface="Arial" panose="020B0604020202020204" pitchFamily="34" charset="0"/>
              </a:rPr>
              <a:t>C9552 (12/19</a:t>
            </a:r>
            <a:r>
              <a:rPr lang="en-US" sz="8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397E3384-D208-504E-AF3D-208A22FAC8F7}"/>
              </a:ext>
            </a:extLst>
          </p:cNvPr>
          <p:cNvSpPr txBox="1"/>
          <p:nvPr/>
        </p:nvSpPr>
        <p:spPr>
          <a:xfrm>
            <a:off x="678151" y="956664"/>
            <a:ext cx="7781925" cy="3785652"/>
          </a:xfrm>
          <a:prstGeom prst="rect">
            <a:avLst/>
          </a:prstGeom>
          <a:noFill/>
        </p:spPr>
        <p:txBody>
          <a:bodyPr wrap="square" rtlCol="0">
            <a:spAutoFit/>
          </a:bodyPr>
          <a:lstStyle/>
          <a:p>
            <a:pPr algn="ctr"/>
            <a:r>
              <a:rPr lang="en-US" sz="2400" dirty="0">
                <a:solidFill>
                  <a:srgbClr val="00468B"/>
                </a:solidFill>
                <a:latin typeface="Arial" panose="020B0604020202020204" pitchFamily="34" charset="0"/>
                <a:cs typeface="Arial" panose="020B0604020202020204" pitchFamily="34" charset="0"/>
              </a:rPr>
              <a:t>Type here to enter your name and</a:t>
            </a:r>
          </a:p>
          <a:p>
            <a:pPr algn="ctr"/>
            <a:r>
              <a:rPr lang="en-US" sz="2400" dirty="0">
                <a:solidFill>
                  <a:srgbClr val="00468B"/>
                </a:solidFill>
                <a:latin typeface="Arial" panose="020B0604020202020204" pitchFamily="34" charset="0"/>
                <a:cs typeface="Arial" panose="020B0604020202020204" pitchFamily="34" charset="0"/>
              </a:rPr>
              <a:t>contact information.</a:t>
            </a:r>
          </a:p>
          <a:p>
            <a:pPr algn="ctr"/>
            <a:endParaRPr lang="en-US" sz="2400" dirty="0">
              <a:solidFill>
                <a:srgbClr val="00468B"/>
              </a:solidFill>
              <a:latin typeface="Arial" panose="020B0604020202020204" pitchFamily="34" charset="0"/>
              <a:cs typeface="Arial" panose="020B0604020202020204" pitchFamily="34" charset="0"/>
            </a:endParaRPr>
          </a:p>
          <a:p>
            <a:pPr algn="ctr"/>
            <a:endParaRPr lang="en-US" sz="2400" dirty="0">
              <a:solidFill>
                <a:srgbClr val="00468B"/>
              </a:solidFill>
              <a:latin typeface="Arial" panose="020B0604020202020204" pitchFamily="34" charset="0"/>
              <a:cs typeface="Arial" panose="020B0604020202020204" pitchFamily="34" charset="0"/>
            </a:endParaRPr>
          </a:p>
          <a:p>
            <a:pPr algn="ctr"/>
            <a:endParaRPr lang="en-US" sz="2400" dirty="0">
              <a:solidFill>
                <a:srgbClr val="00468B"/>
              </a:solidFill>
              <a:latin typeface="Arial" panose="020B0604020202020204" pitchFamily="34" charset="0"/>
              <a:cs typeface="Arial" panose="020B0604020202020204" pitchFamily="34" charset="0"/>
            </a:endParaRPr>
          </a:p>
          <a:p>
            <a:pPr algn="ctr"/>
            <a:endParaRPr lang="en-US" sz="2400" dirty="0">
              <a:solidFill>
                <a:srgbClr val="00468B"/>
              </a:solidFill>
              <a:latin typeface="Arial" panose="020B0604020202020204" pitchFamily="34" charset="0"/>
              <a:cs typeface="Arial" panose="020B0604020202020204" pitchFamily="34" charset="0"/>
            </a:endParaRPr>
          </a:p>
          <a:p>
            <a:pPr algn="ctr"/>
            <a:endParaRPr lang="en-US" sz="2400" dirty="0">
              <a:solidFill>
                <a:srgbClr val="00468B"/>
              </a:solidFill>
              <a:latin typeface="Arial" panose="020B0604020202020204" pitchFamily="34" charset="0"/>
              <a:cs typeface="Arial" panose="020B0604020202020204" pitchFamily="34" charset="0"/>
            </a:endParaRPr>
          </a:p>
          <a:p>
            <a:pPr algn="ctr"/>
            <a:endParaRPr lang="en-US" sz="2400" dirty="0">
              <a:solidFill>
                <a:srgbClr val="00468B"/>
              </a:solidFill>
              <a:latin typeface="Arial" panose="020B0604020202020204" pitchFamily="34" charset="0"/>
              <a:cs typeface="Arial" panose="020B0604020202020204" pitchFamily="34" charset="0"/>
            </a:endParaRPr>
          </a:p>
          <a:p>
            <a:pPr algn="ctr"/>
            <a:endParaRPr lang="en-US" sz="2400" dirty="0">
              <a:solidFill>
                <a:srgbClr val="00468B"/>
              </a:solidFill>
              <a:latin typeface="Arial" panose="020B0604020202020204" pitchFamily="34" charset="0"/>
              <a:cs typeface="Arial" panose="020B0604020202020204" pitchFamily="34" charset="0"/>
            </a:endParaRPr>
          </a:p>
          <a:p>
            <a:pPr algn="ctr"/>
            <a:endParaRPr lang="en-US" sz="2400" dirty="0">
              <a:solidFill>
                <a:srgbClr val="00468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9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DC588B3-01A2-054E-9122-9E4873FD017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073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F71EA64-4FF2-9D41-8C8A-C61BF97CE38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9720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9B9AB90-0525-5545-BAFF-FE1A36E8EA9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5626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erson&#10;&#10;Description automatically generated">
            <a:extLst>
              <a:ext uri="{FF2B5EF4-FFF2-40B4-BE49-F238E27FC236}">
                <a16:creationId xmlns:a16="http://schemas.microsoft.com/office/drawing/2014/main" id="{DFA9D06B-06D5-9D4E-B116-4A69DF79A84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499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E6CA33D-4CF9-2A4A-A88D-52E1D5FBC73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8948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7CE5927-89BA-2B44-BA1C-77DF89BDEC4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9084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B3C9DCD-0A8D-C148-BA9C-A768A57F0A8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232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5BF26AF0-4643-6A49-BD25-D2580927865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75924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8270</TotalTime>
  <Words>1280</Words>
  <Application>Microsoft Office PowerPoint</Application>
  <PresentationFormat>On-screen Show (4:3)</PresentationFormat>
  <Paragraphs>86</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Illinois Mutual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Cook</dc:creator>
  <cp:lastModifiedBy>Patrick Sobiech</cp:lastModifiedBy>
  <cp:revision>542</cp:revision>
  <cp:lastPrinted>2019-03-18T15:32:46Z</cp:lastPrinted>
  <dcterms:created xsi:type="dcterms:W3CDTF">2013-08-06T21:25:09Z</dcterms:created>
  <dcterms:modified xsi:type="dcterms:W3CDTF">2020-01-24T21:33:01Z</dcterms:modified>
</cp:coreProperties>
</file>